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3" r:id="rId4"/>
    <p:sldId id="258" r:id="rId5"/>
    <p:sldId id="265" r:id="rId6"/>
    <p:sldId id="269" r:id="rId7"/>
    <p:sldId id="267" r:id="rId8"/>
    <p:sldId id="259" r:id="rId9"/>
    <p:sldId id="268" r:id="rId10"/>
    <p:sldId id="266" r:id="rId11"/>
    <p:sldId id="270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5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wmf"/><Relationship Id="rId1" Type="http://schemas.openxmlformats.org/officeDocument/2006/relationships/image" Target="../media/image22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wmf>
</file>

<file path=ppt/media/image23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6852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3A510E-D8A3-13EE-B0D9-6CFC6B3DF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42934A-E681-43D3-6BCA-9AB22B33D2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311674-5323-3E8D-6BA8-87F2C2ACB5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5F4F6-0F88-1F46-32E9-4B75D6A678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917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47C6DD-A3AD-15CB-F27E-C321E0830C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005311-67B1-0110-04EE-F1C7103EE4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A0E03D-0209-46FB-4997-3E07ACE480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57BA6-D586-0738-0E5B-5A3BACC138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58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E1570-31D5-9F60-0F2A-E2D5EE531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2DA9E4-F2A6-98F7-DF3F-5F4EECA2B7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357C8A-365D-609D-6B35-1C6E0E072F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A573BB-E75F-B8F7-9574-B03197DD77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966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CBFD2-1AC5-F917-E4C9-59B80218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FBF00F-08E7-6FBE-7079-EF661DF291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77D1EC-3C6F-91FA-0A23-6BEB238F23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B15FC8-7D7C-3152-7EB5-507B8F4C26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656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826F9-B0DC-3B43-5E04-2A6A0BE8F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A3153D-ADF7-3EB5-907A-AFC54CF7F0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66A0CF-A332-9B07-E8F1-874C152249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88B23-4C9F-1966-5364-5F1809500D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877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15F6BD-7B9E-4157-43B6-ECDA62CBD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083462-20B5-AA54-F718-9C6B0BF641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B8B26E-9115-E838-BEE5-10DE2AD7C6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A9283-D291-C496-9065-C460C8DDB2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891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2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6920" y="36576"/>
            <a:ext cx="4956048" cy="817473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59536" y="889491"/>
            <a:ext cx="7973568" cy="20391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410" dirty="0">
                <a:solidFill>
                  <a:srgbClr val="595755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The Journey of Air Flight</a:t>
            </a:r>
            <a:endParaRPr lang="en-US" sz="6410" dirty="0"/>
          </a:p>
        </p:txBody>
      </p:sp>
      <p:sp>
        <p:nvSpPr>
          <p:cNvPr id="5" name="Text 1"/>
          <p:cNvSpPr/>
          <p:nvPr/>
        </p:nvSpPr>
        <p:spPr>
          <a:xfrm>
            <a:off x="859536" y="3314858"/>
            <a:ext cx="7973568" cy="366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600"/>
              </a:lnSpc>
            </a:pP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This project consists </a:t>
            </a:r>
            <a:r>
              <a:rPr lang="en-US" sz="185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of building data dashboards </a:t>
            </a: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for visual representation using </a:t>
            </a:r>
            <a:r>
              <a:rPr lang="en-US" sz="185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Tableau</a:t>
            </a: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. </a:t>
            </a:r>
          </a:p>
          <a:p>
            <a:pPr marL="342900" indent="-342900" algn="l">
              <a:lnSpc>
                <a:spcPts val="2600"/>
              </a:lnSpc>
              <a:buFontTx/>
              <a:buChar char="-"/>
            </a:pPr>
            <a:endParaRPr lang="en-US" sz="1850" dirty="0">
              <a:solidFill>
                <a:srgbClr val="585654"/>
              </a:solidFill>
              <a:latin typeface="NotoSans-NotoSans-Regular" pitchFamily="34" charset="0"/>
              <a:ea typeface="NotoSans-NotoSans-Regular" pitchFamily="34" charset="-122"/>
              <a:cs typeface="NotoSans-NotoSans-Regular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-the goal of the dashboards are to visualize which </a:t>
            </a:r>
            <a:r>
              <a:rPr lang="en-US" sz="185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airlines have the most delays </a:t>
            </a: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and </a:t>
            </a:r>
            <a:r>
              <a:rPr lang="en-US" sz="185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potential causes</a:t>
            </a: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. This information could potentially be useful in the </a:t>
            </a:r>
            <a:r>
              <a:rPr lang="en-US" sz="185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improvement and optimization </a:t>
            </a: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of airlines, which could improve their branding, customer experience/satisfaction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1850" dirty="0">
              <a:solidFill>
                <a:srgbClr val="585654"/>
              </a:solidFill>
              <a:latin typeface="NotoSans-NotoSans-Regular" pitchFamily="34" charset="0"/>
              <a:ea typeface="NotoSans-NotoSans-Regular" pitchFamily="34" charset="-122"/>
              <a:cs typeface="NotoSans-NotoSans-Regular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. This presentation will guide data analysts through the </a:t>
            </a:r>
            <a:r>
              <a:rPr lang="en-US" sz="185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story of aviation</a:t>
            </a: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, highlighting key data insights, </a:t>
            </a:r>
            <a:r>
              <a:rPr lang="en-US" sz="185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cleaning </a:t>
            </a: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processes, </a:t>
            </a:r>
            <a:r>
              <a:rPr lang="en-US" sz="185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visualizations</a:t>
            </a: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, and </a:t>
            </a:r>
            <a:r>
              <a:rPr lang="en-US" sz="185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conclusions</a:t>
            </a: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 drawn from the analysis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71F9C-549F-DA67-2A78-3C4D1EF7D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5F5DA0E-879D-E25D-BCF3-C49B8ABE4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76" y="-27432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877F64C7-AC9B-7C4A-B5D6-495253486A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" y="18289"/>
            <a:ext cx="4956048" cy="60987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7449B3A-5C68-8E94-292C-B3CFFF5403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0084" y="189538"/>
            <a:ext cx="8096110" cy="59274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548687B-782A-75D6-1781-C31AF2E0CFB7}"/>
              </a:ext>
            </a:extLst>
          </p:cNvPr>
          <p:cNvSpPr txBox="1"/>
          <p:nvPr/>
        </p:nvSpPr>
        <p:spPr>
          <a:xfrm>
            <a:off x="2025869" y="6523076"/>
            <a:ext cx="10097814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</a:rPr>
              <a:t>Description</a:t>
            </a:r>
            <a:r>
              <a:rPr lang="en-US" dirty="0"/>
              <a:t>: </a:t>
            </a:r>
            <a:r>
              <a:rPr lang="en-US" sz="2800" dirty="0">
                <a:latin typeface="Inter"/>
              </a:rPr>
              <a:t>This chart shows the No of light by  different delay reason and show the 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security</a:t>
            </a:r>
            <a:r>
              <a:rPr lang="en-US" sz="2800" dirty="0">
                <a:latin typeface="Inter"/>
              </a:rPr>
              <a:t> 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delay</a:t>
            </a:r>
            <a:r>
              <a:rPr lang="en-US" sz="2800" dirty="0">
                <a:latin typeface="Inter"/>
              </a:rPr>
              <a:t> is the lowest reason of delay </a:t>
            </a:r>
          </a:p>
          <a:p>
            <a:pPr algn="ctr"/>
            <a:r>
              <a:rPr lang="en-US" sz="2800" dirty="0">
                <a:latin typeface="Inter"/>
              </a:rPr>
              <a:t>And the most one 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late air craft delay</a:t>
            </a:r>
            <a:r>
              <a:rPr lang="en-US" sz="2800" dirty="0">
                <a:latin typeface="Inte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4613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4AA9DC7-26AD-C573-9C95-0DB19BF69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2767928"/>
              </p:ext>
            </p:extLst>
          </p:nvPr>
        </p:nvGraphicFramePr>
        <p:xfrm>
          <a:off x="2146300" y="914400"/>
          <a:ext cx="3649663" cy="1795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Packager Shell Object" showAsIcon="1" r:id="rId3" imgW="997200" imgH="491040" progId="Package">
                  <p:embed/>
                </p:oleObj>
              </mc:Choice>
              <mc:Fallback>
                <p:oleObj name="Packager Shell Object" showAsIcon="1" r:id="rId3" imgW="99720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46300" y="914400"/>
                        <a:ext cx="3649663" cy="1795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D427CE8-CC3D-387F-6950-85A69A56F27C}"/>
              </a:ext>
            </a:extLst>
          </p:cNvPr>
          <p:cNvSpPr txBox="1"/>
          <p:nvPr/>
        </p:nvSpPr>
        <p:spPr>
          <a:xfrm>
            <a:off x="7015655" y="4114800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https://public.tableau.com/authoring/finalahmedmagdy2/Dashboard2#1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F76966F-451B-5F14-F23D-239F49E969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960198"/>
              </p:ext>
            </p:extLst>
          </p:nvPr>
        </p:nvGraphicFramePr>
        <p:xfrm>
          <a:off x="9699625" y="1549400"/>
          <a:ext cx="2805113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Packager Shell Object" showAsIcon="1" r:id="rId5" imgW="997200" imgH="491040" progId="Package">
                  <p:embed/>
                </p:oleObj>
              </mc:Choice>
              <mc:Fallback>
                <p:oleObj name="Packager Shell Object" showAsIcon="1" r:id="rId5" imgW="99720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699625" y="1549400"/>
                        <a:ext cx="2805113" cy="1381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DCD00BB-E120-D588-763F-C1F2CAB6512D}"/>
              </a:ext>
            </a:extLst>
          </p:cNvPr>
          <p:cNvSpPr txBox="1"/>
          <p:nvPr/>
        </p:nvSpPr>
        <p:spPr>
          <a:xfrm>
            <a:off x="141890" y="2778728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https://public.tableau.com/authoring/finalahmedmagdy2/Dashboard1#1</a:t>
            </a:r>
          </a:p>
        </p:txBody>
      </p:sp>
    </p:spTree>
    <p:extLst>
      <p:ext uri="{BB962C8B-B14F-4D97-AF65-F5344CB8AC3E}">
        <p14:creationId xmlns:p14="http://schemas.microsoft.com/office/powerpoint/2010/main" val="3331746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" y="36576"/>
            <a:ext cx="4956048" cy="8174736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6873" y="1616332"/>
            <a:ext cx="2198029" cy="235000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6873" y="4614978"/>
            <a:ext cx="7213238" cy="17203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72548" y="1632116"/>
            <a:ext cx="2008054" cy="2350008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4277" y="1632116"/>
            <a:ext cx="2192825" cy="2350008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6080760" y="5861303"/>
            <a:ext cx="7434072" cy="1535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400" dirty="0">
              <a:solidFill>
                <a:srgbClr val="585654"/>
              </a:solidFill>
              <a:latin typeface="NotoSans-NotoSans-Regular" pitchFamily="34" charset="0"/>
              <a:ea typeface="NotoSans-NotoSans-Regular" pitchFamily="34" charset="-122"/>
              <a:cs typeface="NotoSans-NotoSans-Regular" pitchFamily="34" charset="-120"/>
            </a:endParaRPr>
          </a:p>
        </p:txBody>
      </p:sp>
      <p:sp>
        <p:nvSpPr>
          <p:cNvPr id="10" name="Text 1"/>
          <p:cNvSpPr/>
          <p:nvPr/>
        </p:nvSpPr>
        <p:spPr>
          <a:xfrm>
            <a:off x="6011550" y="1821457"/>
            <a:ext cx="1796796" cy="1847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The data is from </a:t>
            </a:r>
            <a:r>
              <a:rPr lang="en-US" sz="240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2015</a:t>
            </a:r>
            <a:r>
              <a:rPr lang="en-US" sz="240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 for major airlines and airports in </a:t>
            </a:r>
            <a:r>
              <a:rPr lang="en-US" sz="240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USA</a:t>
            </a:r>
            <a:endParaRPr lang="en-US" sz="2320" b="1" dirty="0"/>
          </a:p>
        </p:txBody>
      </p:sp>
      <p:sp>
        <p:nvSpPr>
          <p:cNvPr id="12" name="Text 3"/>
          <p:cNvSpPr/>
          <p:nvPr/>
        </p:nvSpPr>
        <p:spPr>
          <a:xfrm>
            <a:off x="5788152" y="354882"/>
            <a:ext cx="7973568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595755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Description Data</a:t>
            </a:r>
            <a:endParaRPr lang="en-US" sz="4640" dirty="0"/>
          </a:p>
        </p:txBody>
      </p:sp>
      <p:sp>
        <p:nvSpPr>
          <p:cNvPr id="13" name="Text 4"/>
          <p:cNvSpPr/>
          <p:nvPr/>
        </p:nvSpPr>
        <p:spPr>
          <a:xfrm>
            <a:off x="11301432" y="2288869"/>
            <a:ext cx="1289304" cy="1847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Reasons of </a:t>
            </a:r>
            <a:r>
              <a:rPr lang="en-US" sz="232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delay</a:t>
            </a:r>
            <a:r>
              <a:rPr lang="en-US" sz="232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 </a:t>
            </a:r>
            <a:endParaRPr lang="en-US" sz="2320" dirty="0"/>
          </a:p>
        </p:txBody>
      </p:sp>
      <p:sp>
        <p:nvSpPr>
          <p:cNvPr id="14" name="Text 5"/>
          <p:cNvSpPr/>
          <p:nvPr/>
        </p:nvSpPr>
        <p:spPr>
          <a:xfrm>
            <a:off x="8423845" y="1969241"/>
            <a:ext cx="2448703" cy="1772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Flight </a:t>
            </a:r>
            <a:r>
              <a:rPr lang="en-US" sz="232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schedules</a:t>
            </a:r>
            <a:r>
              <a:rPr lang="en-US" sz="232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 and </a:t>
            </a:r>
            <a:r>
              <a:rPr lang="en-US" sz="232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Origin </a:t>
            </a:r>
            <a:r>
              <a:rPr lang="en-US" sz="232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,</a:t>
            </a:r>
            <a:r>
              <a:rPr lang="en-US" sz="232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Destination</a:t>
            </a:r>
            <a:r>
              <a:rPr lang="en-US" sz="232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 </a:t>
            </a:r>
          </a:p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airport</a:t>
            </a:r>
          </a:p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 </a:t>
            </a:r>
            <a:endParaRPr lang="en-US" sz="232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869809-DC9F-8A12-8629-AC734267F63E}"/>
              </a:ext>
            </a:extLst>
          </p:cNvPr>
          <p:cNvSpPr txBox="1"/>
          <p:nvPr/>
        </p:nvSpPr>
        <p:spPr>
          <a:xfrm>
            <a:off x="6020771" y="5127879"/>
            <a:ext cx="7315200" cy="425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cancellations, diverted, and destinations of </a:t>
            </a:r>
            <a:r>
              <a:rPr lang="en-US" sz="232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</a:rPr>
              <a:t>trips</a:t>
            </a:r>
            <a:r>
              <a:rPr lang="en-US" sz="2400" b="1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 </a:t>
            </a:r>
            <a:endParaRPr lang="en-US" sz="2400" dirty="0">
              <a:solidFill>
                <a:srgbClr val="585654"/>
              </a:solidFill>
              <a:latin typeface="NotoSans-NotoSans-Regular" pitchFamily="34" charset="0"/>
              <a:ea typeface="NotoSans-NotoSans-Regular" pitchFamily="34" charset="-122"/>
              <a:cs typeface="NotoSans-NotoSans-Regular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55510-DC7D-F0FA-EC98-417B6E2C8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945E12EF-838C-383C-8635-EC98EAA20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" y="0"/>
            <a:ext cx="14575536" cy="2834640"/>
          </a:xfrm>
          <a:prstGeom prst="rect">
            <a:avLst/>
          </a:prstGeom>
        </p:spPr>
      </p:pic>
      <p:pic>
        <p:nvPicPr>
          <p:cNvPr id="4" name="Image 2" descr="preencoded.png">
            <a:extLst>
              <a:ext uri="{FF2B5EF4-FFF2-40B4-BE49-F238E27FC236}">
                <a16:creationId xmlns:a16="http://schemas.microsoft.com/office/drawing/2014/main" id="{68685ED8-6E8D-5BDD-1F81-36A06E2F5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256" y="4535424"/>
            <a:ext cx="402336" cy="457200"/>
          </a:xfrm>
          <a:prstGeom prst="rect">
            <a:avLst/>
          </a:prstGeom>
        </p:spPr>
      </p:pic>
      <p:pic>
        <p:nvPicPr>
          <p:cNvPr id="6" name="Image 4" descr="preencoded.png">
            <a:extLst>
              <a:ext uri="{FF2B5EF4-FFF2-40B4-BE49-F238E27FC236}">
                <a16:creationId xmlns:a16="http://schemas.microsoft.com/office/drawing/2014/main" id="{9537EC74-877F-3B17-28CB-E071108417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4720" y="4535424"/>
            <a:ext cx="576072" cy="457200"/>
          </a:xfrm>
          <a:prstGeom prst="rect">
            <a:avLst/>
          </a:prstGeom>
        </p:spPr>
      </p:pic>
      <p:sp>
        <p:nvSpPr>
          <p:cNvPr id="10" name="Text 1">
            <a:extLst>
              <a:ext uri="{FF2B5EF4-FFF2-40B4-BE49-F238E27FC236}">
                <a16:creationId xmlns:a16="http://schemas.microsoft.com/office/drawing/2014/main" id="{E7D18931-BA7C-75E0-21C5-C2B9B6E27FC1}"/>
              </a:ext>
            </a:extLst>
          </p:cNvPr>
          <p:cNvSpPr/>
          <p:nvPr/>
        </p:nvSpPr>
        <p:spPr>
          <a:xfrm>
            <a:off x="877824" y="5285232"/>
            <a:ext cx="227685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/>
            <a:r>
              <a:rPr lang="en-US" sz="2400" b="1" i="0" dirty="0">
                <a:solidFill>
                  <a:srgbClr val="404040"/>
                </a:solidFill>
                <a:effectLst/>
                <a:latin typeface="Inter"/>
              </a:rPr>
              <a:t>Step 1: Inspect the Data</a:t>
            </a:r>
          </a:p>
          <a:p>
            <a:r>
              <a:rPr lang="en-US" sz="2400" b="0" i="0" dirty="0">
                <a:solidFill>
                  <a:srgbClr val="404040"/>
                </a:solidFill>
                <a:effectLst/>
                <a:latin typeface="Inter"/>
              </a:rPr>
              <a:t/>
            </a:r>
            <a:br>
              <a:rPr lang="en-US" sz="2400" b="0" i="0" dirty="0">
                <a:solidFill>
                  <a:srgbClr val="404040"/>
                </a:solidFill>
                <a:effectLst/>
                <a:latin typeface="Inter"/>
              </a:rPr>
            </a:br>
            <a:endParaRPr lang="en-US" sz="232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A83EBD91-1959-4D72-6112-5523D09F8D1F}"/>
              </a:ext>
            </a:extLst>
          </p:cNvPr>
          <p:cNvSpPr/>
          <p:nvPr/>
        </p:nvSpPr>
        <p:spPr>
          <a:xfrm>
            <a:off x="3529584" y="6163056"/>
            <a:ext cx="227685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.</a:t>
            </a:r>
            <a:endParaRPr lang="en-US" sz="1850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5059916E-3711-90A5-286B-39A4218D07B6}"/>
              </a:ext>
            </a:extLst>
          </p:cNvPr>
          <p:cNvSpPr/>
          <p:nvPr/>
        </p:nvSpPr>
        <p:spPr>
          <a:xfrm>
            <a:off x="859536" y="6163056"/>
            <a:ext cx="2413701" cy="1341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i="0" dirty="0">
                <a:solidFill>
                  <a:srgbClr val="404040"/>
                </a:solidFill>
                <a:effectLst/>
                <a:latin typeface="Inter"/>
              </a:rPr>
              <a:t>Review Columns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2000" b="0" i="0" dirty="0">
                <a:solidFill>
                  <a:srgbClr val="404040"/>
                </a:solidFill>
                <a:effectLst/>
                <a:latin typeface="Inter"/>
              </a:rPr>
              <a:t>Check the data types of each column (e.g., </a:t>
            </a:r>
            <a:r>
              <a:rPr lang="en-US" sz="2000" b="1" i="0" dirty="0">
                <a:solidFill>
                  <a:srgbClr val="404040"/>
                </a:solidFill>
                <a:effectLst/>
                <a:latin typeface="Inter"/>
              </a:rPr>
              <a:t>string</a:t>
            </a:r>
            <a:r>
              <a:rPr lang="en-US" sz="2000" b="0" i="0" dirty="0">
                <a:solidFill>
                  <a:srgbClr val="404040"/>
                </a:solidFill>
                <a:effectLst/>
                <a:latin typeface="Inter"/>
              </a:rPr>
              <a:t>, </a:t>
            </a:r>
            <a:r>
              <a:rPr lang="en-US" sz="2000" b="1" i="0" dirty="0">
                <a:solidFill>
                  <a:srgbClr val="404040"/>
                </a:solidFill>
                <a:effectLst/>
                <a:latin typeface="Inter"/>
              </a:rPr>
              <a:t>number</a:t>
            </a:r>
            <a:endParaRPr lang="en-US" sz="1850" b="1" dirty="0"/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5B74AE1F-3EDA-9F2C-E80E-8BD19D8142E7}"/>
              </a:ext>
            </a:extLst>
          </p:cNvPr>
          <p:cNvSpPr/>
          <p:nvPr/>
        </p:nvSpPr>
        <p:spPr>
          <a:xfrm>
            <a:off x="6181344" y="6163056"/>
            <a:ext cx="227685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3B90C1BE-0532-2F16-21BA-13E25FD93E5E}"/>
              </a:ext>
            </a:extLst>
          </p:cNvPr>
          <p:cNvSpPr/>
          <p:nvPr/>
        </p:nvSpPr>
        <p:spPr>
          <a:xfrm>
            <a:off x="11494008" y="6163056"/>
            <a:ext cx="227685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B5C5069A-D0B9-2F2A-3E94-1D706162BBD9}"/>
              </a:ext>
            </a:extLst>
          </p:cNvPr>
          <p:cNvSpPr/>
          <p:nvPr/>
        </p:nvSpPr>
        <p:spPr>
          <a:xfrm>
            <a:off x="11494008" y="5285232"/>
            <a:ext cx="227685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20" dirty="0"/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17A3B12E-22D7-19FF-42F8-49D2366B6271}"/>
              </a:ext>
            </a:extLst>
          </p:cNvPr>
          <p:cNvSpPr/>
          <p:nvPr/>
        </p:nvSpPr>
        <p:spPr>
          <a:xfrm>
            <a:off x="3529584" y="5285232"/>
            <a:ext cx="227685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300"/>
              </a:spcAft>
            </a:pPr>
            <a:r>
              <a:rPr lang="en-US" sz="2400" b="1" i="0" dirty="0">
                <a:solidFill>
                  <a:srgbClr val="404040"/>
                </a:solidFill>
                <a:effectLst/>
                <a:latin typeface="Inter"/>
              </a:rPr>
              <a:t>Step 2 : </a:t>
            </a:r>
            <a:r>
              <a:rPr lang="en-US" sz="2400" b="1" dirty="0">
                <a:solidFill>
                  <a:srgbClr val="404040"/>
                </a:solidFill>
                <a:latin typeface="Inter"/>
              </a:rPr>
              <a:t>H</a:t>
            </a:r>
            <a:r>
              <a:rPr lang="en-US" sz="2400" b="1" i="0" dirty="0">
                <a:solidFill>
                  <a:srgbClr val="404040"/>
                </a:solidFill>
                <a:effectLst/>
                <a:latin typeface="Inter"/>
              </a:rPr>
              <a:t>andling Missing Values</a:t>
            </a:r>
            <a:r>
              <a:rPr lang="en-US" sz="2400" b="0" i="0" dirty="0">
                <a:solidFill>
                  <a:srgbClr val="404040"/>
                </a:solidFill>
                <a:effectLst/>
                <a:latin typeface="Inter"/>
              </a:rPr>
              <a:t>: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404040"/>
                </a:solidFill>
                <a:effectLst/>
                <a:latin typeface="Inter"/>
              </a:rPr>
              <a:t>Use </a:t>
            </a:r>
            <a:r>
              <a:rPr lang="en-US" sz="2000" b="1" i="0" dirty="0">
                <a:solidFill>
                  <a:srgbClr val="404040"/>
                </a:solidFill>
                <a:effectLst/>
                <a:latin typeface="Inter"/>
              </a:rPr>
              <a:t>Calculated Fields</a:t>
            </a:r>
            <a:r>
              <a:rPr lang="en-US" sz="2400" b="0" i="0" dirty="0">
                <a:solidFill>
                  <a:srgbClr val="404040"/>
                </a:solidFill>
                <a:effectLst/>
                <a:latin typeface="Inter"/>
              </a:rPr>
              <a:t> to replace missing values with defaults</a:t>
            </a:r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E8D3C0E1-1241-98AB-71AA-4C4D5F892EB7}"/>
              </a:ext>
            </a:extLst>
          </p:cNvPr>
          <p:cNvSpPr/>
          <p:nvPr/>
        </p:nvSpPr>
        <p:spPr>
          <a:xfrm>
            <a:off x="859536" y="3520440"/>
            <a:ext cx="12920472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595755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Data Cleaning Steps</a:t>
            </a:r>
            <a:endParaRPr lang="en-US" sz="4640" dirty="0"/>
          </a:p>
        </p:txBody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47E1A66D-66C8-2CE4-0AFC-D303FB5200EF}"/>
              </a:ext>
            </a:extLst>
          </p:cNvPr>
          <p:cNvSpPr/>
          <p:nvPr/>
        </p:nvSpPr>
        <p:spPr>
          <a:xfrm>
            <a:off x="8842248" y="6163056"/>
            <a:ext cx="227685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0522B6-5118-D1BB-7FAF-C30371EB94B5}"/>
              </a:ext>
            </a:extLst>
          </p:cNvPr>
          <p:cNvSpPr txBox="1"/>
          <p:nvPr/>
        </p:nvSpPr>
        <p:spPr>
          <a:xfrm>
            <a:off x="6062786" y="6245905"/>
            <a:ext cx="64707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Inter"/>
              </a:rPr>
              <a:t>IF ISNULL([DEPARTURE_DELAY]) THEN 0 ELSE [DEPARTURE_DELAY] END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6520217-2441-540E-E941-AF2150B52FB8}"/>
              </a:ext>
            </a:extLst>
          </p:cNvPr>
          <p:cNvSpPr txBox="1"/>
          <p:nvPr/>
        </p:nvSpPr>
        <p:spPr>
          <a:xfrm>
            <a:off x="6062786" y="5667717"/>
            <a:ext cx="6013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404040"/>
                </a:solidFill>
                <a:latin typeface="Inter"/>
              </a:rPr>
              <a:t>Example</a:t>
            </a:r>
            <a:r>
              <a:rPr lang="en-US" sz="1800" dirty="0">
                <a:solidFill>
                  <a:srgbClr val="404040"/>
                </a:solidFill>
                <a:latin typeface="Inter"/>
              </a:rPr>
              <a:t>: </a:t>
            </a:r>
            <a:r>
              <a:rPr lang="en-US" sz="2000" dirty="0">
                <a:solidFill>
                  <a:srgbClr val="404040"/>
                </a:solidFill>
                <a:latin typeface="Inter"/>
              </a:rPr>
              <a:t>Replace missing DEPARTURE_DELAY with 0</a:t>
            </a:r>
            <a:r>
              <a:rPr lang="en-US" sz="1800" dirty="0">
                <a:solidFill>
                  <a:srgbClr val="404040"/>
                </a:solidFill>
                <a:latin typeface="Inter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324299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" y="0"/>
            <a:ext cx="14575536" cy="283464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0" y="4594860"/>
            <a:ext cx="347472" cy="4572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8383" y="4602269"/>
            <a:ext cx="457200" cy="45720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6181344" y="5285232"/>
            <a:ext cx="227685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20" dirty="0"/>
          </a:p>
        </p:txBody>
      </p:sp>
      <p:sp>
        <p:nvSpPr>
          <p:cNvPr id="10" name="Text 1"/>
          <p:cNvSpPr/>
          <p:nvPr/>
        </p:nvSpPr>
        <p:spPr>
          <a:xfrm>
            <a:off x="877822" y="5285231"/>
            <a:ext cx="4480561" cy="1764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300"/>
              </a:spcAft>
            </a:pPr>
            <a:r>
              <a:rPr lang="en-US" sz="2400" b="1" i="0" dirty="0">
                <a:solidFill>
                  <a:srgbClr val="404040"/>
                </a:solidFill>
                <a:effectLst/>
                <a:latin typeface="Inter"/>
              </a:rPr>
              <a:t>Step 3: </a:t>
            </a:r>
            <a:r>
              <a:rPr lang="en-US" sz="2400" b="1" dirty="0">
                <a:solidFill>
                  <a:srgbClr val="404040"/>
                </a:solidFill>
                <a:latin typeface="Inter"/>
              </a:rPr>
              <a:t>Calculate New Metrics: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Use </a:t>
            </a: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Calculated Fields</a:t>
            </a:r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 to create new columns:</a:t>
            </a:r>
          </a:p>
          <a:p>
            <a:pPr marL="742950" lvl="1" indent="-28575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Total Delay</a:t>
            </a:r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:</a:t>
            </a:r>
          </a:p>
          <a:p>
            <a:pPr lvl="1" algn="l">
              <a:spcBef>
                <a:spcPts val="300"/>
              </a:spcBef>
              <a:spcAft>
                <a:spcPts val="300"/>
              </a:spcAft>
            </a:pPr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[DEPARTURE_DELAY]+[ARRIVAL_DELAY]</a:t>
            </a:r>
          </a:p>
          <a:p>
            <a:r>
              <a:rPr lang="en-US" sz="2400" b="0" i="0" dirty="0">
                <a:solidFill>
                  <a:srgbClr val="404040"/>
                </a:solidFill>
                <a:effectLst/>
                <a:latin typeface="Inter"/>
              </a:rPr>
              <a:t/>
            </a:r>
            <a:br>
              <a:rPr lang="en-US" sz="2400" b="0" i="0" dirty="0">
                <a:solidFill>
                  <a:srgbClr val="404040"/>
                </a:solidFill>
                <a:effectLst/>
                <a:latin typeface="Inter"/>
              </a:rPr>
            </a:br>
            <a:endParaRPr lang="en-US" sz="2320" dirty="0"/>
          </a:p>
        </p:txBody>
      </p:sp>
      <p:sp>
        <p:nvSpPr>
          <p:cNvPr id="11" name="Text 2"/>
          <p:cNvSpPr/>
          <p:nvPr/>
        </p:nvSpPr>
        <p:spPr>
          <a:xfrm>
            <a:off x="3529584" y="6163056"/>
            <a:ext cx="227685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.</a:t>
            </a:r>
            <a:endParaRPr lang="en-US" sz="1850" dirty="0"/>
          </a:p>
        </p:txBody>
      </p:sp>
      <p:sp>
        <p:nvSpPr>
          <p:cNvPr id="12" name="Text 3"/>
          <p:cNvSpPr/>
          <p:nvPr/>
        </p:nvSpPr>
        <p:spPr>
          <a:xfrm>
            <a:off x="859536" y="6163056"/>
            <a:ext cx="2413701" cy="1341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850" b="1" dirty="0"/>
          </a:p>
        </p:txBody>
      </p:sp>
      <p:sp>
        <p:nvSpPr>
          <p:cNvPr id="13" name="Text 4"/>
          <p:cNvSpPr/>
          <p:nvPr/>
        </p:nvSpPr>
        <p:spPr>
          <a:xfrm>
            <a:off x="6181344" y="6163056"/>
            <a:ext cx="227685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14" name="Text 5"/>
          <p:cNvSpPr/>
          <p:nvPr/>
        </p:nvSpPr>
        <p:spPr>
          <a:xfrm>
            <a:off x="11494008" y="6163056"/>
            <a:ext cx="227685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16" name="Text 7"/>
          <p:cNvSpPr/>
          <p:nvPr/>
        </p:nvSpPr>
        <p:spPr>
          <a:xfrm>
            <a:off x="3529584" y="5285232"/>
            <a:ext cx="227685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300"/>
              </a:spcAft>
            </a:pPr>
            <a:endParaRPr lang="en-US" sz="2400" b="0" i="0" dirty="0">
              <a:solidFill>
                <a:srgbClr val="404040"/>
              </a:solidFill>
              <a:effectLst/>
              <a:latin typeface="Inter"/>
            </a:endParaRPr>
          </a:p>
        </p:txBody>
      </p:sp>
      <p:sp>
        <p:nvSpPr>
          <p:cNvPr id="17" name="Text 8"/>
          <p:cNvSpPr/>
          <p:nvPr/>
        </p:nvSpPr>
        <p:spPr>
          <a:xfrm>
            <a:off x="859536" y="3520440"/>
            <a:ext cx="12920472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595755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Data Cleaning Steps</a:t>
            </a:r>
            <a:endParaRPr lang="en-US" sz="4640" dirty="0"/>
          </a:p>
        </p:txBody>
      </p:sp>
      <p:sp>
        <p:nvSpPr>
          <p:cNvPr id="19" name="Text 10"/>
          <p:cNvSpPr/>
          <p:nvPr/>
        </p:nvSpPr>
        <p:spPr>
          <a:xfrm>
            <a:off x="5532124" y="5230132"/>
            <a:ext cx="227685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b="1" i="0" dirty="0">
                <a:solidFill>
                  <a:srgbClr val="404040"/>
                </a:solidFill>
                <a:effectLst/>
                <a:latin typeface="Inter"/>
              </a:rPr>
              <a:t>Step 4:</a:t>
            </a:r>
          </a:p>
          <a:p>
            <a:pPr marL="0" indent="0" algn="l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404040"/>
                </a:solidFill>
                <a:latin typeface="Inter"/>
              </a:rPr>
              <a:t>JOIN</a:t>
            </a:r>
          </a:p>
          <a:p>
            <a:pPr marL="0" indent="0" algn="l">
              <a:lnSpc>
                <a:spcPts val="2900"/>
              </a:lnSpc>
              <a:buNone/>
            </a:pPr>
            <a:endParaRPr lang="en-US" sz="24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896E349-0EBB-F0C9-28A6-A170A017E8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77372" y="4669912"/>
            <a:ext cx="3653028" cy="24863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43694EC-04DB-D41C-DC26-7EFA4D8777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3682" y="4673380"/>
            <a:ext cx="4030790" cy="24863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BB357-6865-6155-FEB3-FA1BBE724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49A35086-45A8-FDE4-29B2-B2A63A8F9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" y="0"/>
            <a:ext cx="14575536" cy="2834640"/>
          </a:xfrm>
          <a:prstGeom prst="rect">
            <a:avLst/>
          </a:prstGeom>
        </p:spPr>
      </p:pic>
      <p:pic>
        <p:nvPicPr>
          <p:cNvPr id="5" name="Image 3" descr="preencoded.png">
            <a:extLst>
              <a:ext uri="{FF2B5EF4-FFF2-40B4-BE49-F238E27FC236}">
                <a16:creationId xmlns:a16="http://schemas.microsoft.com/office/drawing/2014/main" id="{1DB22B9D-83A3-BB9E-65BA-30A269B9E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0" y="4594860"/>
            <a:ext cx="347472" cy="457200"/>
          </a:xfrm>
          <a:prstGeom prst="rect">
            <a:avLst/>
          </a:prstGeom>
        </p:spPr>
      </p:pic>
      <p:sp>
        <p:nvSpPr>
          <p:cNvPr id="9" name="Text 0">
            <a:extLst>
              <a:ext uri="{FF2B5EF4-FFF2-40B4-BE49-F238E27FC236}">
                <a16:creationId xmlns:a16="http://schemas.microsoft.com/office/drawing/2014/main" id="{2F4DB5DA-C303-0D70-348B-8B78A4AC8F03}"/>
              </a:ext>
            </a:extLst>
          </p:cNvPr>
          <p:cNvSpPr/>
          <p:nvPr/>
        </p:nvSpPr>
        <p:spPr>
          <a:xfrm>
            <a:off x="6181344" y="5285232"/>
            <a:ext cx="227685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2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B8AA4DBD-1B19-ED46-17E7-F7A54842EB73}"/>
              </a:ext>
            </a:extLst>
          </p:cNvPr>
          <p:cNvSpPr/>
          <p:nvPr/>
        </p:nvSpPr>
        <p:spPr>
          <a:xfrm>
            <a:off x="877822" y="5285231"/>
            <a:ext cx="1818081" cy="1764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300"/>
              </a:spcAft>
            </a:pPr>
            <a:r>
              <a:rPr lang="en-US" sz="2400" b="1" i="0" dirty="0">
                <a:solidFill>
                  <a:srgbClr val="404040"/>
                </a:solidFill>
                <a:effectLst/>
                <a:latin typeface="Inter"/>
              </a:rPr>
              <a:t>Step 5: </a:t>
            </a:r>
            <a:r>
              <a:rPr lang="en-US" sz="2400" b="1" dirty="0">
                <a:solidFill>
                  <a:srgbClr val="404040"/>
                </a:solidFill>
                <a:latin typeface="Inter"/>
              </a:rPr>
              <a:t>USING EXCEL </a:t>
            </a:r>
            <a:endParaRPr lang="en-US" b="0" i="0" dirty="0">
              <a:solidFill>
                <a:srgbClr val="404040"/>
              </a:solidFill>
              <a:effectLst/>
              <a:latin typeface="Inter"/>
            </a:endParaRPr>
          </a:p>
          <a:p>
            <a:r>
              <a:rPr lang="en-US" sz="2400" b="0" i="0" dirty="0">
                <a:solidFill>
                  <a:srgbClr val="404040"/>
                </a:solidFill>
                <a:effectLst/>
                <a:latin typeface="Inter"/>
              </a:rPr>
              <a:t/>
            </a:r>
            <a:br>
              <a:rPr lang="en-US" sz="2400" b="0" i="0" dirty="0">
                <a:solidFill>
                  <a:srgbClr val="404040"/>
                </a:solidFill>
                <a:effectLst/>
                <a:latin typeface="Inter"/>
              </a:rPr>
            </a:br>
            <a:endParaRPr lang="en-US" sz="232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9DFFA516-9233-EBA6-775E-64DD262C8611}"/>
              </a:ext>
            </a:extLst>
          </p:cNvPr>
          <p:cNvSpPr/>
          <p:nvPr/>
        </p:nvSpPr>
        <p:spPr>
          <a:xfrm>
            <a:off x="3529584" y="6163056"/>
            <a:ext cx="227685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585654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.</a:t>
            </a:r>
            <a:endParaRPr lang="en-US" sz="1850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C9B9736C-44F9-6A77-F01D-0DCB30A68FAE}"/>
              </a:ext>
            </a:extLst>
          </p:cNvPr>
          <p:cNvSpPr/>
          <p:nvPr/>
        </p:nvSpPr>
        <p:spPr>
          <a:xfrm>
            <a:off x="859536" y="6163056"/>
            <a:ext cx="2413701" cy="1341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850" b="1" dirty="0"/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5B0ACD2D-69F0-6832-DB74-FA9E8103861A}"/>
              </a:ext>
            </a:extLst>
          </p:cNvPr>
          <p:cNvSpPr/>
          <p:nvPr/>
        </p:nvSpPr>
        <p:spPr>
          <a:xfrm>
            <a:off x="6181344" y="6163056"/>
            <a:ext cx="227685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C5A6B847-6CAC-C260-82A0-8BD90F12AC9C}"/>
              </a:ext>
            </a:extLst>
          </p:cNvPr>
          <p:cNvSpPr/>
          <p:nvPr/>
        </p:nvSpPr>
        <p:spPr>
          <a:xfrm>
            <a:off x="11494008" y="6163056"/>
            <a:ext cx="227685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BBAA9E7B-1955-44F5-B0C9-D47482D9C310}"/>
              </a:ext>
            </a:extLst>
          </p:cNvPr>
          <p:cNvSpPr/>
          <p:nvPr/>
        </p:nvSpPr>
        <p:spPr>
          <a:xfrm>
            <a:off x="3529584" y="5285232"/>
            <a:ext cx="227685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300"/>
              </a:spcAft>
            </a:pPr>
            <a:endParaRPr lang="en-US" sz="2400" b="0" i="0" dirty="0">
              <a:solidFill>
                <a:srgbClr val="404040"/>
              </a:solidFill>
              <a:effectLst/>
              <a:latin typeface="Inter"/>
            </a:endParaRPr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8BB2C15F-7A4A-7E9F-5C73-BC8DF22CB9AE}"/>
              </a:ext>
            </a:extLst>
          </p:cNvPr>
          <p:cNvSpPr/>
          <p:nvPr/>
        </p:nvSpPr>
        <p:spPr>
          <a:xfrm>
            <a:off x="859536" y="3520440"/>
            <a:ext cx="12920472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595755"/>
                </a:solidFill>
                <a:latin typeface="NotoSans-NotoSans-Regular" pitchFamily="34" charset="0"/>
                <a:ea typeface="NotoSans-NotoSans-Regular" pitchFamily="34" charset="-122"/>
                <a:cs typeface="NotoSans-NotoSans-Regular" pitchFamily="34" charset="-120"/>
              </a:rPr>
              <a:t>Data Cleaning Steps</a:t>
            </a:r>
            <a:endParaRPr lang="en-US" sz="4640" dirty="0"/>
          </a:p>
        </p:txBody>
      </p:sp>
      <p:sp>
        <p:nvSpPr>
          <p:cNvPr id="19" name="Text 10">
            <a:extLst>
              <a:ext uri="{FF2B5EF4-FFF2-40B4-BE49-F238E27FC236}">
                <a16:creationId xmlns:a16="http://schemas.microsoft.com/office/drawing/2014/main" id="{3ABAC289-B8E8-28DF-179D-5F2424E9A797}"/>
              </a:ext>
            </a:extLst>
          </p:cNvPr>
          <p:cNvSpPr/>
          <p:nvPr/>
        </p:nvSpPr>
        <p:spPr>
          <a:xfrm>
            <a:off x="5532124" y="5230132"/>
            <a:ext cx="227685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CD81B4-17DC-76D4-88F6-4D181861AA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1048" y="6057900"/>
            <a:ext cx="12076387" cy="154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3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F3C17B-E5E5-9DD6-F375-E920E52F10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9567D4B-BC78-76ED-61A4-2D28C66AD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97" y="3689130"/>
            <a:ext cx="14320603" cy="4414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0ACDFC-4E2D-8A4D-D0C1-883927F2B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97" y="126124"/>
            <a:ext cx="7005403" cy="32949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1988283-3129-F51A-619C-0189707EE30A}"/>
              </a:ext>
            </a:extLst>
          </p:cNvPr>
          <p:cNvSpPr txBox="1"/>
          <p:nvPr/>
        </p:nvSpPr>
        <p:spPr>
          <a:xfrm>
            <a:off x="7315200" y="299600"/>
            <a:ext cx="73152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Description:</a:t>
            </a:r>
          </a:p>
          <a:p>
            <a:pPr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 </a:t>
            </a:r>
            <a:r>
              <a:rPr lang="en-US" sz="3200" dirty="0">
                <a:latin typeface="Inter"/>
              </a:rPr>
              <a:t>This chart shows </a:t>
            </a:r>
          </a:p>
          <a:p>
            <a:pPr algn="ctr"/>
            <a:r>
              <a:rPr lang="en-US" sz="3200" dirty="0">
                <a:latin typeface="Inter"/>
              </a:rPr>
              <a:t> the highest no of trip by airline ,</a:t>
            </a:r>
          </a:p>
          <a:p>
            <a:pPr algn="ctr"/>
            <a:r>
              <a:rPr lang="en-US" sz="3200" dirty="0">
                <a:latin typeface="Inter"/>
              </a:rPr>
              <a:t> the highest market share 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(southwest airline co)</a:t>
            </a:r>
          </a:p>
        </p:txBody>
      </p:sp>
    </p:spTree>
    <p:extLst>
      <p:ext uri="{BB962C8B-B14F-4D97-AF65-F5344CB8AC3E}">
        <p14:creationId xmlns:p14="http://schemas.microsoft.com/office/powerpoint/2010/main" val="3026868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62118F-8461-78C2-BF4B-11A788501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EA743FB3-2764-02D7-97C9-2E04DEFF8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01104"/>
            <a:ext cx="4956048" cy="44202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622EFD0-8CD1-F632-5C85-47342F6B3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0968" y="801104"/>
            <a:ext cx="8611802" cy="44202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7B5DEB4-B0A4-9CFF-B842-C2B9D2C326ED}"/>
              </a:ext>
            </a:extLst>
          </p:cNvPr>
          <p:cNvSpPr txBox="1"/>
          <p:nvPr/>
        </p:nvSpPr>
        <p:spPr>
          <a:xfrm>
            <a:off x="2063367" y="6282586"/>
            <a:ext cx="113057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Description</a:t>
            </a:r>
            <a:r>
              <a:rPr lang="en-US" sz="2800" dirty="0">
                <a:latin typeface="Inter"/>
              </a:rPr>
              <a:t>: This chart shows the top  busiest airports based on the number of flights originating from them.</a:t>
            </a:r>
          </a:p>
        </p:txBody>
      </p:sp>
    </p:spTree>
    <p:extLst>
      <p:ext uri="{BB962C8B-B14F-4D97-AF65-F5344CB8AC3E}">
        <p14:creationId xmlns:p14="http://schemas.microsoft.com/office/powerpoint/2010/main" val="3536885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6381"/>
            <a:ext cx="4956048" cy="495604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B0D4B2E-F9E0-E248-A78C-E0CCEDAF0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016" y="304432"/>
            <a:ext cx="8630675" cy="537605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A5F9C65-0534-4EB7-D455-B8457B0974B2}"/>
              </a:ext>
            </a:extLst>
          </p:cNvPr>
          <p:cNvSpPr txBox="1"/>
          <p:nvPr/>
        </p:nvSpPr>
        <p:spPr>
          <a:xfrm>
            <a:off x="2128345" y="6578741"/>
            <a:ext cx="1054587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Description</a:t>
            </a:r>
            <a:r>
              <a:rPr lang="en-US" sz="3200" dirty="0">
                <a:latin typeface="Inter"/>
              </a:rPr>
              <a:t>: This chart shows the number of cancelled flights each month (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February</a:t>
            </a:r>
            <a:r>
              <a:rPr lang="en-US" sz="3200" dirty="0">
                <a:latin typeface="Inter"/>
              </a:rPr>
              <a:t> 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highest month</a:t>
            </a:r>
            <a:r>
              <a:rPr lang="en-US" sz="3200" dirty="0">
                <a:latin typeface="Inter"/>
              </a:rPr>
              <a:t>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1DB61-B5D3-4160-23AF-3E3AEE5C0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6B710C0E-2BEE-EC3D-1FFF-3998DBB5E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35" y="346842"/>
            <a:ext cx="4956048" cy="625891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DC13DEF-EC91-67CC-D0EE-CDDFBCF7C5B7}"/>
              </a:ext>
            </a:extLst>
          </p:cNvPr>
          <p:cNvSpPr txBox="1"/>
          <p:nvPr/>
        </p:nvSpPr>
        <p:spPr>
          <a:xfrm>
            <a:off x="930167" y="7055153"/>
            <a:ext cx="13384924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Description</a:t>
            </a:r>
            <a:r>
              <a:rPr lang="en-US" sz="3200" dirty="0">
                <a:latin typeface="Inter"/>
              </a:rPr>
              <a:t>: This chart shows the average total delay by trip for each airline and the best airline(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Alaska airline </a:t>
            </a:r>
            <a:r>
              <a:rPr lang="en-US" sz="3200" dirty="0">
                <a:latin typeface="Inter"/>
              </a:rPr>
              <a:t>).</a:t>
            </a:r>
          </a:p>
          <a:p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D41A847-D62C-35D2-EEB3-63229DD17D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7552" y="531615"/>
            <a:ext cx="8697539" cy="590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061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4663</TotalTime>
  <Words>329</Words>
  <Application>Microsoft Office PowerPoint</Application>
  <PresentationFormat>Custom</PresentationFormat>
  <Paragraphs>57</Paragraphs>
  <Slides>11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Inter</vt:lpstr>
      <vt:lpstr>NotoSans-NotoSans-Regular</vt:lpstr>
      <vt:lpstr>Office Theme</vt:lpstr>
      <vt:lpstr>Package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Ahmed Magdy</cp:lastModifiedBy>
  <cp:revision>13</cp:revision>
  <dcterms:created xsi:type="dcterms:W3CDTF">2025-02-21T19:22:36Z</dcterms:created>
  <dcterms:modified xsi:type="dcterms:W3CDTF">2026-02-13T18:11:46Z</dcterms:modified>
</cp:coreProperties>
</file>